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73" r:id="rId9"/>
    <p:sldId id="264" r:id="rId10"/>
    <p:sldId id="265" r:id="rId11"/>
    <p:sldId id="274" r:id="rId12"/>
    <p:sldId id="275" r:id="rId13"/>
    <p:sldId id="267" r:id="rId14"/>
    <p:sldId id="279" r:id="rId15"/>
    <p:sldId id="278" r:id="rId16"/>
    <p:sldId id="28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1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958B6-0BDE-0F4D-BC34-A8D988679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E7C4EA-16F7-9F43-853C-EC93BA761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C21DA-DBA3-B342-8DFD-6358D15B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8EEBE-9632-0C46-BFD4-996C6FBC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5B1D7-28EB-FC4F-AFD9-99871F6CE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5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51BA-FE7C-6046-900F-9303FA9A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E3AF7E-C600-2044-864F-BA36FC8A4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ACC20-9E15-0D42-9B39-262013888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66BE-EFF1-AB42-8B7B-C85E7712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E7534-8834-F147-94BB-6915E8FE9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8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9977D-0FBB-9E4E-ABC1-31A5157B7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40E94-2223-F049-B569-8AAD959DC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333AA-A06C-DA4D-9F07-01CA36AC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48495-58BB-2344-B0E6-9DE679C7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B4734-E797-1247-8841-7BF557F4A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1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6BDAD-DCB0-664F-BA0A-4FA330F9D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F3B47-2DFE-0542-A9A2-71779B3E1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DFC9F-ED01-3C41-AD24-B588AE6AF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76280-9DD8-764B-AE32-3523326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4F53F-DDCF-E941-B6C9-D89AB502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7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7115A-759F-604F-AB03-09AE88BD0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E8AA2-3653-3D4E-A098-128315BFA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03253-4C21-3448-BF6F-ED966B61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A32BF-DD44-3A4D-8101-810C4A79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0CAC2-13C7-D142-8CCA-6FE39ECD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7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F0452-D40C-7549-BCFA-1B0EB6163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B4EF5-DF71-684B-B1C4-E5608731B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B7F45-8A96-0C46-8348-8B9E2024B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0CA4C-9BBF-D24B-B170-085BA59F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8C59-7D6A-D142-AE36-08A499A0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16311-5AEC-6246-8EFA-ED1821F8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1D0A-DC6D-6140-AB1A-C7CEE28A2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561B0-926F-C34C-8DA3-296403AEE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EC7F2-2C08-EB4B-974F-303DB3388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7F5B5-3828-B54A-AF13-0C8B1F8A1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9F018-5874-7E46-B881-F8ECF687C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757FA2-83B8-F44C-B403-6E67C1D4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5A46C5-4443-6849-857F-BC0CE7072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205C91-C58C-BA4D-9A3E-9E1E7A0C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F317D-7196-EA42-932C-27614D31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60F86-1009-AE40-8A6C-C01DCD670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8F5940-2607-EE41-86A2-F7EF70872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387D2-33AF-3541-9139-C622B7C9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7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493121-2155-5447-8098-5F664C55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136EFC-0EAC-484D-9AE8-9F420FCDC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350C9-E779-9349-ADE5-72F25F40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2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D746-8EAD-3249-B636-933AA7C0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8C0EF-C5EC-EA47-B107-EDB22D6E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B6D69-C4FF-8246-BF97-C6E825F63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48208-60E4-3546-B527-5D4BFDDD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53472-DA26-064E-B220-DC98DEA54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7E814-3D93-F04E-BD5F-7FBD97DA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BEB6-3675-2F44-9205-D1A1820D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B1D635-3F78-1F40-835D-A72F14A707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6DB10-D493-1046-A9ED-AD5EAADF6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5C477-4E4B-A647-8B6A-B07C2536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ACD45-D9C6-3A4C-A8A0-826B4FE8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73A70-6EC9-BB4F-81EF-479D1F911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19B72-922F-5C47-8C87-A37185828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CA2A-91BD-5F4E-AA72-F9B68FD74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9C47C-33EE-F446-9E55-942D39AFE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7ECE3-4BF6-2C49-9A3F-4284F0482A11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7B726-CE39-8D44-87A7-A16C37C78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18FF1-D65C-C548-9354-1D892128E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1F93-31C2-C34D-B697-CF7016DD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1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2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emf"/><Relationship Id="rId7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625B3A0-7FF1-E347-9B42-CBAF61D50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93" y="1105572"/>
            <a:ext cx="6966416" cy="5733381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F80BE846-9954-7D46-8053-0194025CA234}"/>
              </a:ext>
            </a:extLst>
          </p:cNvPr>
          <p:cNvSpPr txBox="1">
            <a:spLocks/>
          </p:cNvSpPr>
          <p:nvPr/>
        </p:nvSpPr>
        <p:spPr>
          <a:xfrm>
            <a:off x="7708025" y="1961877"/>
            <a:ext cx="3386958" cy="1710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latin typeface="Raleway" panose="020B0003030101060003" pitchFamily="34" charset="0"/>
              </a:rPr>
              <a:t>H4800 Webinar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85222A3-0C2C-3E4A-AC37-4B6998EE1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97" y="-2385"/>
            <a:ext cx="2523625" cy="252362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2980FEBF-5EE6-EB40-801E-0522DC503AB1}"/>
              </a:ext>
            </a:extLst>
          </p:cNvPr>
          <p:cNvSpPr/>
          <p:nvPr/>
        </p:nvSpPr>
        <p:spPr>
          <a:xfrm>
            <a:off x="10226453" y="3782255"/>
            <a:ext cx="1181995" cy="1181995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C83633-69C6-D34E-8701-9C8A91C14316}"/>
              </a:ext>
            </a:extLst>
          </p:cNvPr>
          <p:cNvSpPr/>
          <p:nvPr/>
        </p:nvSpPr>
        <p:spPr>
          <a:xfrm>
            <a:off x="8091296" y="5391805"/>
            <a:ext cx="2455835" cy="99733"/>
          </a:xfrm>
          <a:prstGeom prst="rect">
            <a:avLst/>
          </a:prstGeom>
          <a:solidFill>
            <a:srgbClr val="FFC5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E597FE-1CA3-A34F-816D-F0FF9B6CCC7D}"/>
              </a:ext>
            </a:extLst>
          </p:cNvPr>
          <p:cNvSpPr txBox="1"/>
          <p:nvPr/>
        </p:nvSpPr>
        <p:spPr>
          <a:xfrm>
            <a:off x="8414754" y="5510183"/>
            <a:ext cx="2528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>
                <a:latin typeface="Lato" panose="020F0502020204030203" pitchFamily="34" charset="77"/>
              </a:rPr>
              <a:t>(855) 488 7655</a:t>
            </a:r>
          </a:p>
          <a:p>
            <a:r>
              <a:rPr lang="en-US" sz="1200" b="0" dirty="0" err="1">
                <a:latin typeface="Lato" panose="020F0502020204030203" pitchFamily="34" charset="77"/>
              </a:rPr>
              <a:t>miragescreensystems.com</a:t>
            </a:r>
            <a:endParaRPr lang="en-US" sz="1200" b="1" dirty="0">
              <a:latin typeface="Lato" panose="020F0502020204030203" pitchFamily="34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86C4D0-5B26-CC42-9B2D-4C3F22B9EBEE}"/>
              </a:ext>
            </a:extLst>
          </p:cNvPr>
          <p:cNvSpPr txBox="1"/>
          <p:nvPr/>
        </p:nvSpPr>
        <p:spPr>
          <a:xfrm>
            <a:off x="8091296" y="5515155"/>
            <a:ext cx="2528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Lato" panose="020F0502020204030203" pitchFamily="34" charset="77"/>
              </a:rPr>
              <a:t>T</a:t>
            </a:r>
          </a:p>
          <a:p>
            <a:r>
              <a:rPr lang="en-US" sz="1200" b="1" dirty="0">
                <a:latin typeface="Lato" panose="020F0502020204030203" pitchFamily="34" charset="77"/>
              </a:rPr>
              <a:t>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C6AC88-143C-AB49-AC8A-29ED349E4F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6375" y="-417917"/>
            <a:ext cx="1546985" cy="154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72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470B717-E707-1E4D-9F91-D3147E7BD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8555" y="5044570"/>
            <a:ext cx="1473228" cy="14732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AE7511-4AD0-9D4A-B0B8-132003DE8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1945" y="-242383"/>
            <a:ext cx="2378067" cy="237806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F09AE33-693A-F24B-AEAC-E4CFD06BD9F1}"/>
              </a:ext>
            </a:extLst>
          </p:cNvPr>
          <p:cNvSpPr/>
          <p:nvPr/>
        </p:nvSpPr>
        <p:spPr>
          <a:xfrm>
            <a:off x="296382" y="5409217"/>
            <a:ext cx="1846701" cy="1846701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C59D4DE-DF1E-BE41-8C9D-C0699F7E56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388775" y="1310030"/>
            <a:ext cx="8699772" cy="536856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E82463E-5DA2-9F42-8FAF-31D4D3B8D814}"/>
              </a:ext>
            </a:extLst>
          </p:cNvPr>
          <p:cNvSpPr txBox="1"/>
          <p:nvPr/>
        </p:nvSpPr>
        <p:spPr>
          <a:xfrm>
            <a:off x="1334017" y="179408"/>
            <a:ext cx="7845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Raleway" panose="020B0003030101060003" pitchFamily="34" charset="0"/>
              </a:rPr>
              <a:t>H4800 Mounting Types</a:t>
            </a:r>
          </a:p>
        </p:txBody>
      </p:sp>
    </p:spTree>
    <p:extLst>
      <p:ext uri="{BB962C8B-B14F-4D97-AF65-F5344CB8AC3E}">
        <p14:creationId xmlns:p14="http://schemas.microsoft.com/office/powerpoint/2010/main" val="3697567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14DB719-CCB4-1249-8AAF-F6BFFBB9E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251" y="1084911"/>
            <a:ext cx="7177497" cy="5561535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470B717-E707-1E4D-9F91-D3147E7BD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8555" y="5044570"/>
            <a:ext cx="1473228" cy="14732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AE7511-4AD0-9D4A-B0B8-132003DE8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51945" y="-242383"/>
            <a:ext cx="2378067" cy="237806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F09AE33-693A-F24B-AEAC-E4CFD06BD9F1}"/>
              </a:ext>
            </a:extLst>
          </p:cNvPr>
          <p:cNvSpPr/>
          <p:nvPr/>
        </p:nvSpPr>
        <p:spPr>
          <a:xfrm>
            <a:off x="296382" y="5409217"/>
            <a:ext cx="1846701" cy="1846701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ECC7A58-3FC4-864C-ABA1-A182B87A7829}"/>
              </a:ext>
            </a:extLst>
          </p:cNvPr>
          <p:cNvSpPr/>
          <p:nvPr/>
        </p:nvSpPr>
        <p:spPr>
          <a:xfrm>
            <a:off x="6949830" y="5172075"/>
            <a:ext cx="2824400" cy="16859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32B0C4EF-F9EB-6246-85B7-7EB69BC9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67"/>
            <a:ext cx="10515600" cy="1325563"/>
          </a:xfrm>
        </p:spPr>
        <p:txBody>
          <a:bodyPr/>
          <a:lstStyle/>
          <a:p>
            <a:r>
              <a:rPr lang="en-US" b="1" dirty="0">
                <a:latin typeface="Raleway" panose="020B0003030101060003" pitchFamily="34" charset="0"/>
              </a:rPr>
              <a:t>H4800 Order Form – Remotes</a:t>
            </a:r>
          </a:p>
        </p:txBody>
      </p:sp>
    </p:spTree>
    <p:extLst>
      <p:ext uri="{BB962C8B-B14F-4D97-AF65-F5344CB8AC3E}">
        <p14:creationId xmlns:p14="http://schemas.microsoft.com/office/powerpoint/2010/main" val="632519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470B717-E707-1E4D-9F91-D3147E7BD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8555" y="5044570"/>
            <a:ext cx="1473228" cy="14732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AE7511-4AD0-9D4A-B0B8-132003DE8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1945" y="-242383"/>
            <a:ext cx="2378067" cy="237806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F09AE33-693A-F24B-AEAC-E4CFD06BD9F1}"/>
              </a:ext>
            </a:extLst>
          </p:cNvPr>
          <p:cNvSpPr/>
          <p:nvPr/>
        </p:nvSpPr>
        <p:spPr>
          <a:xfrm>
            <a:off x="296382" y="5409217"/>
            <a:ext cx="1846701" cy="1846701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82463E-5DA2-9F42-8FAF-31D4D3B8D814}"/>
              </a:ext>
            </a:extLst>
          </p:cNvPr>
          <p:cNvSpPr txBox="1"/>
          <p:nvPr/>
        </p:nvSpPr>
        <p:spPr>
          <a:xfrm>
            <a:off x="1328693" y="453077"/>
            <a:ext cx="8643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Raleway" panose="020B0003030101060003" pitchFamily="34" charset="0"/>
              </a:rPr>
              <a:t>H4800 Remotes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BB7CA2-C5C7-8349-A59B-52A12DF2086D}"/>
              </a:ext>
            </a:extLst>
          </p:cNvPr>
          <p:cNvSpPr txBox="1"/>
          <p:nvPr/>
        </p:nvSpPr>
        <p:spPr>
          <a:xfrm>
            <a:off x="2143083" y="2208437"/>
            <a:ext cx="82295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77"/>
              </a:rPr>
              <a:t>1,5,16 –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>
                <a:latin typeface="Lato" panose="020F0502020204030203" pitchFamily="34" charset="77"/>
              </a:rPr>
              <a:t>Decoflex</a:t>
            </a:r>
            <a:r>
              <a:rPr lang="en-US" sz="3600" dirty="0">
                <a:latin typeface="Lato" panose="020F0502020204030203" pitchFamily="34" charset="77"/>
              </a:rPr>
              <a:t> by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77"/>
              </a:rPr>
              <a:t>Tahoma by</a:t>
            </a:r>
          </a:p>
        </p:txBody>
      </p:sp>
      <p:pic>
        <p:nvPicPr>
          <p:cNvPr id="9" name="Picture 8" descr="A picture containing text, tableware, dishware, plate&#10;&#10;Description automatically generated">
            <a:extLst>
              <a:ext uri="{FF2B5EF4-FFF2-40B4-BE49-F238E27FC236}">
                <a16:creationId xmlns:a16="http://schemas.microsoft.com/office/drawing/2014/main" id="{74DA73EF-2A83-A54E-9D42-E2A5519E0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060" y="3405927"/>
            <a:ext cx="1846701" cy="574766"/>
          </a:xfrm>
          <a:prstGeom prst="rect">
            <a:avLst/>
          </a:prstGeom>
        </p:spPr>
      </p:pic>
      <p:pic>
        <p:nvPicPr>
          <p:cNvPr id="12" name="Picture 11" descr="A picture containing text, tableware, dishware, plate&#10;&#10;Description automatically generated">
            <a:extLst>
              <a:ext uri="{FF2B5EF4-FFF2-40B4-BE49-F238E27FC236}">
                <a16:creationId xmlns:a16="http://schemas.microsoft.com/office/drawing/2014/main" id="{ACEFF44F-17F4-EB45-BF20-05004C493B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0601" y="2831161"/>
            <a:ext cx="1846701" cy="574766"/>
          </a:xfrm>
          <a:prstGeom prst="rect">
            <a:avLst/>
          </a:prstGeom>
        </p:spPr>
      </p:pic>
      <p:pic>
        <p:nvPicPr>
          <p:cNvPr id="13" name="Picture 12" descr="A picture containing person, hand&#10;&#10;Description automatically generated">
            <a:extLst>
              <a:ext uri="{FF2B5EF4-FFF2-40B4-BE49-F238E27FC236}">
                <a16:creationId xmlns:a16="http://schemas.microsoft.com/office/drawing/2014/main" id="{D0628989-5998-CA4F-BFD5-5DD8377F25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9986" y="1059551"/>
            <a:ext cx="3373698" cy="506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76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770EE48-E1FD-A840-BF03-D2841E7FA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4414" y="5212812"/>
            <a:ext cx="1523908" cy="147322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93A3F2A-417D-3F46-99F1-44F9DB0547FC}"/>
              </a:ext>
            </a:extLst>
          </p:cNvPr>
          <p:cNvSpPr/>
          <p:nvPr/>
        </p:nvSpPr>
        <p:spPr>
          <a:xfrm>
            <a:off x="11335903" y="124379"/>
            <a:ext cx="715421" cy="691629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35945C-7D44-734A-B2B7-97156BC2A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5200" y="2885920"/>
            <a:ext cx="1472916" cy="1423932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91718D35-0289-BD4A-84F1-89DB580BBEB4}"/>
              </a:ext>
            </a:extLst>
          </p:cNvPr>
          <p:cNvSpPr txBox="1">
            <a:spLocks/>
          </p:cNvSpPr>
          <p:nvPr/>
        </p:nvSpPr>
        <p:spPr>
          <a:xfrm>
            <a:off x="198111" y="0"/>
            <a:ext cx="9421017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Raleway" panose="020B0003030101060003" pitchFamily="34" charset="0"/>
                <a:ea typeface="+mj-ea"/>
                <a:cs typeface="+mj-cs"/>
              </a:defRPr>
            </a:lvl1pPr>
          </a:lstStyle>
          <a:p>
            <a:r>
              <a:rPr lang="en-US" sz="5400" dirty="0"/>
              <a:t>H4800 Remotes - Basics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CD3B3E5-0B5F-C549-A701-BCA384663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552" y="1223547"/>
            <a:ext cx="10058400" cy="532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90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erson standing in a room&#10;&#10;Description automatically generated with low confidence">
            <a:extLst>
              <a:ext uri="{FF2B5EF4-FFF2-40B4-BE49-F238E27FC236}">
                <a16:creationId xmlns:a16="http://schemas.microsoft.com/office/drawing/2014/main" id="{6AC03FC4-0102-C44D-B348-AC4613AE9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77"/>
            <a:ext cx="10303560" cy="68690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03FC78F-3544-2A44-951C-64B492527A9E}"/>
              </a:ext>
            </a:extLst>
          </p:cNvPr>
          <p:cNvSpPr/>
          <p:nvPr/>
        </p:nvSpPr>
        <p:spPr>
          <a:xfrm>
            <a:off x="18815" y="5592001"/>
            <a:ext cx="5413645" cy="1257035"/>
          </a:xfrm>
          <a:prstGeom prst="rect">
            <a:avLst/>
          </a:prstGeom>
          <a:solidFill>
            <a:srgbClr val="FFFFFF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770EE48-E1FD-A840-BF03-D2841E7FA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414" y="5212812"/>
            <a:ext cx="1523908" cy="147322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93A3F2A-417D-3F46-99F1-44F9DB0547FC}"/>
              </a:ext>
            </a:extLst>
          </p:cNvPr>
          <p:cNvSpPr/>
          <p:nvPr/>
        </p:nvSpPr>
        <p:spPr>
          <a:xfrm>
            <a:off x="11335903" y="124379"/>
            <a:ext cx="715421" cy="691629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A10EA9-DBFB-E542-BBFF-E4B6EC91E8FB}"/>
              </a:ext>
            </a:extLst>
          </p:cNvPr>
          <p:cNvSpPr/>
          <p:nvPr/>
        </p:nvSpPr>
        <p:spPr>
          <a:xfrm>
            <a:off x="5841261" y="6048135"/>
            <a:ext cx="1522067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B6DC0F-0357-1040-803A-47AD3D247C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736" y="5608254"/>
            <a:ext cx="1127225" cy="1089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35945C-7D44-734A-B2B7-97156BC2AF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5200" y="2885920"/>
            <a:ext cx="1472916" cy="1423932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91718D35-0289-BD4A-84F1-89DB580BBEB4}"/>
              </a:ext>
            </a:extLst>
          </p:cNvPr>
          <p:cNvSpPr txBox="1">
            <a:spLocks/>
          </p:cNvSpPr>
          <p:nvPr/>
        </p:nvSpPr>
        <p:spPr>
          <a:xfrm>
            <a:off x="189781" y="5675649"/>
            <a:ext cx="5071711" cy="1089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Raleway" panose="020B0003030101060003" pitchFamily="34" charset="0"/>
                <a:ea typeface="+mj-ea"/>
                <a:cs typeface="+mj-cs"/>
              </a:defRPr>
            </a:lvl1pPr>
          </a:lstStyle>
          <a:p>
            <a:r>
              <a:rPr lang="en-US" sz="5400" dirty="0"/>
              <a:t>H4800 Fabrics</a:t>
            </a:r>
          </a:p>
        </p:txBody>
      </p:sp>
    </p:spTree>
    <p:extLst>
      <p:ext uri="{BB962C8B-B14F-4D97-AF65-F5344CB8AC3E}">
        <p14:creationId xmlns:p14="http://schemas.microsoft.com/office/powerpoint/2010/main" val="2916118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7CE6816-2DCB-8841-A941-9A6479731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803678"/>
            <a:ext cx="7709340" cy="5973637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770EE48-E1FD-A840-BF03-D2841E7FA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414" y="5212812"/>
            <a:ext cx="1523908" cy="147322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93A3F2A-417D-3F46-99F1-44F9DB0547FC}"/>
              </a:ext>
            </a:extLst>
          </p:cNvPr>
          <p:cNvSpPr/>
          <p:nvPr/>
        </p:nvSpPr>
        <p:spPr>
          <a:xfrm>
            <a:off x="11335903" y="124379"/>
            <a:ext cx="715421" cy="691629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A10EA9-DBFB-E542-BBFF-E4B6EC91E8FB}"/>
              </a:ext>
            </a:extLst>
          </p:cNvPr>
          <p:cNvSpPr/>
          <p:nvPr/>
        </p:nvSpPr>
        <p:spPr>
          <a:xfrm>
            <a:off x="5334966" y="6303439"/>
            <a:ext cx="1522067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B6DC0F-0357-1040-803A-47AD3D247C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047" y="5949426"/>
            <a:ext cx="1127225" cy="1089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35945C-7D44-734A-B2B7-97156BC2AF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5200" y="2885920"/>
            <a:ext cx="1472916" cy="142393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9EE15675-0706-494E-8E71-35903D5A656F}"/>
              </a:ext>
            </a:extLst>
          </p:cNvPr>
          <p:cNvSpPr/>
          <p:nvPr/>
        </p:nvSpPr>
        <p:spPr>
          <a:xfrm>
            <a:off x="6602294" y="3524933"/>
            <a:ext cx="3086100" cy="17886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AA4D96-A0A0-5245-BB81-476BAF041485}"/>
              </a:ext>
            </a:extLst>
          </p:cNvPr>
          <p:cNvSpPr txBox="1"/>
          <p:nvPr/>
        </p:nvSpPr>
        <p:spPr>
          <a:xfrm>
            <a:off x="373565" y="71723"/>
            <a:ext cx="84806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Raleway" panose="020B0003030101060003" pitchFamily="34" charset="0"/>
              </a:rPr>
              <a:t>H4800 Order Form - Fabrics</a:t>
            </a:r>
          </a:p>
        </p:txBody>
      </p:sp>
    </p:spTree>
    <p:extLst>
      <p:ext uri="{BB962C8B-B14F-4D97-AF65-F5344CB8AC3E}">
        <p14:creationId xmlns:p14="http://schemas.microsoft.com/office/powerpoint/2010/main" val="3291206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770EE48-E1FD-A840-BF03-D2841E7FA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4414" y="5212812"/>
            <a:ext cx="1523908" cy="147322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93A3F2A-417D-3F46-99F1-44F9DB0547FC}"/>
              </a:ext>
            </a:extLst>
          </p:cNvPr>
          <p:cNvSpPr/>
          <p:nvPr/>
        </p:nvSpPr>
        <p:spPr>
          <a:xfrm>
            <a:off x="11335903" y="124379"/>
            <a:ext cx="715421" cy="691629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A10EA9-DBFB-E542-BBFF-E4B6EC91E8FB}"/>
              </a:ext>
            </a:extLst>
          </p:cNvPr>
          <p:cNvSpPr/>
          <p:nvPr/>
        </p:nvSpPr>
        <p:spPr>
          <a:xfrm>
            <a:off x="5841261" y="6048135"/>
            <a:ext cx="1522067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B6DC0F-0357-1040-803A-47AD3D247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736" y="5608254"/>
            <a:ext cx="1127225" cy="1089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35945C-7D44-734A-B2B7-97156BC2A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5200" y="2885920"/>
            <a:ext cx="1472916" cy="1423932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91718D35-0289-BD4A-84F1-89DB580BBEB4}"/>
              </a:ext>
            </a:extLst>
          </p:cNvPr>
          <p:cNvSpPr txBox="1">
            <a:spLocks/>
          </p:cNvSpPr>
          <p:nvPr/>
        </p:nvSpPr>
        <p:spPr>
          <a:xfrm>
            <a:off x="393032" y="271139"/>
            <a:ext cx="7542632" cy="1089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Raleway" panose="020B0003030101060003" pitchFamily="34" charset="0"/>
                <a:ea typeface="+mj-ea"/>
                <a:cs typeface="+mj-cs"/>
              </a:defRPr>
            </a:lvl1pPr>
          </a:lstStyle>
          <a:p>
            <a:r>
              <a:rPr lang="en-US" sz="5400" dirty="0"/>
              <a:t>H4800 Fabrics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C5566D-64AE-974B-ABC8-E3F1F6B93D0A}"/>
              </a:ext>
            </a:extLst>
          </p:cNvPr>
          <p:cNvSpPr txBox="1"/>
          <p:nvPr/>
        </p:nvSpPr>
        <p:spPr>
          <a:xfrm>
            <a:off x="1190679" y="1833464"/>
            <a:ext cx="93011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Lato" panose="020F0502020204030203" pitchFamily="34" charset="77"/>
              </a:rPr>
              <a:t>Insect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Lato" panose="020F0502020204030203" pitchFamily="34" charset="77"/>
              </a:rPr>
              <a:t>Solar (about $50 more per unit than insect)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Lato" panose="020F0502020204030203" pitchFamily="34" charset="77"/>
              </a:rPr>
              <a:t>Privacy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Lato" panose="020F0502020204030203" pitchFamily="34" charset="77"/>
              </a:rPr>
              <a:t>Vinyl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Lato" panose="020F0502020204030203" pitchFamily="34" charset="77"/>
              </a:rPr>
              <a:t>Blackout</a:t>
            </a:r>
          </a:p>
          <a:p>
            <a:r>
              <a:rPr lang="en-US" sz="2000" dirty="0">
                <a:latin typeface="Lato" panose="020F0502020204030203" pitchFamily="34" charset="77"/>
              </a:rPr>
              <a:t>*We can source any fabric, ask your TSM</a:t>
            </a:r>
          </a:p>
        </p:txBody>
      </p:sp>
    </p:spTree>
    <p:extLst>
      <p:ext uri="{BB962C8B-B14F-4D97-AF65-F5344CB8AC3E}">
        <p14:creationId xmlns:p14="http://schemas.microsoft.com/office/powerpoint/2010/main" val="3546469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68FD8A8-D6E3-7F43-9E55-724945BBB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815" y="1004434"/>
            <a:ext cx="7332456" cy="5681606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770EE48-E1FD-A840-BF03-D2841E7FA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414" y="5212812"/>
            <a:ext cx="1523908" cy="147322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93A3F2A-417D-3F46-99F1-44F9DB0547FC}"/>
              </a:ext>
            </a:extLst>
          </p:cNvPr>
          <p:cNvSpPr/>
          <p:nvPr/>
        </p:nvSpPr>
        <p:spPr>
          <a:xfrm>
            <a:off x="11335903" y="124379"/>
            <a:ext cx="715421" cy="691629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A10EA9-DBFB-E542-BBFF-E4B6EC91E8FB}"/>
              </a:ext>
            </a:extLst>
          </p:cNvPr>
          <p:cNvSpPr/>
          <p:nvPr/>
        </p:nvSpPr>
        <p:spPr>
          <a:xfrm>
            <a:off x="-237664" y="5661310"/>
            <a:ext cx="1522067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B6DC0F-0357-1040-803A-47AD3D247C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736" y="6239626"/>
            <a:ext cx="1127225" cy="1089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35945C-7D44-734A-B2B7-97156BC2AF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5200" y="2885920"/>
            <a:ext cx="1472916" cy="142393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F8972947-5AC9-6241-8196-D1229050DAE2}"/>
              </a:ext>
            </a:extLst>
          </p:cNvPr>
          <p:cNvSpPr/>
          <p:nvPr/>
        </p:nvSpPr>
        <p:spPr>
          <a:xfrm>
            <a:off x="4861728" y="1831364"/>
            <a:ext cx="1743075" cy="1597636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821564-BEF0-4B49-8B42-45B0901C61BC}"/>
              </a:ext>
            </a:extLst>
          </p:cNvPr>
          <p:cNvSpPr txBox="1"/>
          <p:nvPr/>
        </p:nvSpPr>
        <p:spPr>
          <a:xfrm>
            <a:off x="373565" y="71723"/>
            <a:ext cx="84806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Raleway" panose="020B0003030101060003" pitchFamily="34" charset="0"/>
              </a:rPr>
              <a:t>H4800 Order Form – Motor</a:t>
            </a:r>
          </a:p>
        </p:txBody>
      </p:sp>
    </p:spTree>
    <p:extLst>
      <p:ext uri="{BB962C8B-B14F-4D97-AF65-F5344CB8AC3E}">
        <p14:creationId xmlns:p14="http://schemas.microsoft.com/office/powerpoint/2010/main" val="3428796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770EE48-E1FD-A840-BF03-D2841E7FA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4414" y="5212812"/>
            <a:ext cx="1523908" cy="147322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93A3F2A-417D-3F46-99F1-44F9DB0547FC}"/>
              </a:ext>
            </a:extLst>
          </p:cNvPr>
          <p:cNvSpPr/>
          <p:nvPr/>
        </p:nvSpPr>
        <p:spPr>
          <a:xfrm>
            <a:off x="11335903" y="124379"/>
            <a:ext cx="715421" cy="691629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A10EA9-DBFB-E542-BBFF-E4B6EC91E8FB}"/>
              </a:ext>
            </a:extLst>
          </p:cNvPr>
          <p:cNvSpPr/>
          <p:nvPr/>
        </p:nvSpPr>
        <p:spPr>
          <a:xfrm>
            <a:off x="-237664" y="5661310"/>
            <a:ext cx="1522067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B6DC0F-0357-1040-803A-47AD3D247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9313" y="1136694"/>
            <a:ext cx="1127225" cy="1089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35945C-7D44-734A-B2B7-97156BC2A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5200" y="2885920"/>
            <a:ext cx="1472916" cy="1423932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91718D35-0289-BD4A-84F1-89DB580BBEB4}"/>
              </a:ext>
            </a:extLst>
          </p:cNvPr>
          <p:cNvSpPr txBox="1">
            <a:spLocks/>
          </p:cNvSpPr>
          <p:nvPr/>
        </p:nvSpPr>
        <p:spPr>
          <a:xfrm>
            <a:off x="523369" y="271139"/>
            <a:ext cx="8379493" cy="1089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Raleway" panose="020B0003030101060003" pitchFamily="34" charset="0"/>
                <a:ea typeface="+mj-ea"/>
                <a:cs typeface="+mj-cs"/>
              </a:defRPr>
            </a:lvl1pPr>
          </a:lstStyle>
          <a:p>
            <a:r>
              <a:rPr lang="en-US" sz="5400" dirty="0"/>
              <a:t>H4800 - Power Cords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6BB7E7-A43B-7849-867A-36DA93F12A45}"/>
              </a:ext>
            </a:extLst>
          </p:cNvPr>
          <p:cNvSpPr txBox="1"/>
          <p:nvPr/>
        </p:nvSpPr>
        <p:spPr>
          <a:xfrm>
            <a:off x="2228850" y="2226431"/>
            <a:ext cx="81155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77"/>
              </a:rPr>
              <a:t>Antenna is in the first two feet of the 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77"/>
              </a:rPr>
              <a:t>The cord is white, plug is 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77"/>
              </a:rPr>
              <a:t>10’ to 24’ lengths available</a:t>
            </a:r>
          </a:p>
        </p:txBody>
      </p:sp>
    </p:spTree>
    <p:extLst>
      <p:ext uri="{BB962C8B-B14F-4D97-AF65-F5344CB8AC3E}">
        <p14:creationId xmlns:p14="http://schemas.microsoft.com/office/powerpoint/2010/main" val="2674310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6B34E830-F972-F842-9EEB-5471E2B8F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862"/>
            <a:ext cx="12215260" cy="6899148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CF64B51-A0DB-7C41-9545-188DF249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152" y="5286953"/>
            <a:ext cx="1473228" cy="14732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7A18238-F449-CF47-922A-57CDE8EC4882}"/>
              </a:ext>
            </a:extLst>
          </p:cNvPr>
          <p:cNvSpPr/>
          <p:nvPr/>
        </p:nvSpPr>
        <p:spPr>
          <a:xfrm>
            <a:off x="6096000" y="6122276"/>
            <a:ext cx="1471448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339CB-4183-404B-9499-3B970AEB16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3404" y="6313131"/>
            <a:ext cx="1089737" cy="1089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CDE756-8C9B-674C-AA8A-0DA6D1683C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2063" y="-397769"/>
            <a:ext cx="2560336" cy="256033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2A2AAA8-5F6E-DF40-B306-794E14E02126}"/>
              </a:ext>
            </a:extLst>
          </p:cNvPr>
          <p:cNvSpPr/>
          <p:nvPr/>
        </p:nvSpPr>
        <p:spPr>
          <a:xfrm>
            <a:off x="48180" y="5579803"/>
            <a:ext cx="5413645" cy="1257035"/>
          </a:xfrm>
          <a:prstGeom prst="rect">
            <a:avLst/>
          </a:prstGeom>
          <a:solidFill>
            <a:srgbClr val="FFFFFF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CE04E1-0985-1B44-8AB0-F3DE59A828AA}"/>
              </a:ext>
            </a:extLst>
          </p:cNvPr>
          <p:cNvSpPr txBox="1"/>
          <p:nvPr/>
        </p:nvSpPr>
        <p:spPr>
          <a:xfrm>
            <a:off x="105328" y="5709114"/>
            <a:ext cx="5282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b="1" dirty="0">
                <a:latin typeface="Raleway" panose="020B0003030101060003" pitchFamily="34" charset="0"/>
              </a:rPr>
              <a:t>Installation</a:t>
            </a:r>
          </a:p>
        </p:txBody>
      </p:sp>
    </p:spTree>
    <p:extLst>
      <p:ext uri="{BB962C8B-B14F-4D97-AF65-F5344CB8AC3E}">
        <p14:creationId xmlns:p14="http://schemas.microsoft.com/office/powerpoint/2010/main" val="74423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indoor, appliance, oven, kitchen appliance&#10;&#10;Description automatically generated">
            <a:extLst>
              <a:ext uri="{FF2B5EF4-FFF2-40B4-BE49-F238E27FC236}">
                <a16:creationId xmlns:a16="http://schemas.microsoft.com/office/drawing/2014/main" id="{48478BBA-E353-C34B-8476-D89F17179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75" y="1890226"/>
            <a:ext cx="3014068" cy="4521102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1C92DF0-ACCA-7142-A1B1-03CC7A51D6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5054" y="5286953"/>
            <a:ext cx="1473228" cy="14732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3BD69B-2215-EB45-8095-A52B490C20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0754" y="-27999"/>
            <a:ext cx="2560336" cy="25603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4DE640-308F-1947-ACAC-881E2DD4DD12}"/>
              </a:ext>
            </a:extLst>
          </p:cNvPr>
          <p:cNvSpPr txBox="1"/>
          <p:nvPr/>
        </p:nvSpPr>
        <p:spPr>
          <a:xfrm>
            <a:off x="862703" y="867449"/>
            <a:ext cx="10378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Raleway" panose="020B0003030101060003" pitchFamily="34" charset="0"/>
              </a:rPr>
              <a:t>Today’s agenda</a:t>
            </a:r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42240DE0-C2C6-B140-9237-30F850C5A83B}"/>
              </a:ext>
            </a:extLst>
          </p:cNvPr>
          <p:cNvSpPr txBox="1">
            <a:spLocks/>
          </p:cNvSpPr>
          <p:nvPr/>
        </p:nvSpPr>
        <p:spPr>
          <a:xfrm>
            <a:off x="3952729" y="1854695"/>
            <a:ext cx="913080" cy="5674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rgbClr val="2D5C8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01.</a:t>
            </a:r>
          </a:p>
        </p:txBody>
      </p:sp>
      <p:sp>
        <p:nvSpPr>
          <p:cNvPr id="10" name="Text Placeholder 44">
            <a:extLst>
              <a:ext uri="{FF2B5EF4-FFF2-40B4-BE49-F238E27FC236}">
                <a16:creationId xmlns:a16="http://schemas.microsoft.com/office/drawing/2014/main" id="{E2AD7D6F-B96C-D342-890A-D7DF2ADBD0FE}"/>
              </a:ext>
            </a:extLst>
          </p:cNvPr>
          <p:cNvSpPr txBox="1">
            <a:spLocks/>
          </p:cNvSpPr>
          <p:nvPr/>
        </p:nvSpPr>
        <p:spPr>
          <a:xfrm>
            <a:off x="3961405" y="2861550"/>
            <a:ext cx="828716" cy="567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rgbClr val="2D5C8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02.</a:t>
            </a:r>
          </a:p>
        </p:txBody>
      </p:sp>
      <p:sp>
        <p:nvSpPr>
          <p:cNvPr id="11" name="Text Placeholder 44">
            <a:extLst>
              <a:ext uri="{FF2B5EF4-FFF2-40B4-BE49-F238E27FC236}">
                <a16:creationId xmlns:a16="http://schemas.microsoft.com/office/drawing/2014/main" id="{A84F74D3-D633-484A-9ECC-396B01170375}"/>
              </a:ext>
            </a:extLst>
          </p:cNvPr>
          <p:cNvSpPr txBox="1">
            <a:spLocks/>
          </p:cNvSpPr>
          <p:nvPr/>
        </p:nvSpPr>
        <p:spPr>
          <a:xfrm>
            <a:off x="3952729" y="3818309"/>
            <a:ext cx="837392" cy="567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rgbClr val="2D5C8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03.</a:t>
            </a:r>
          </a:p>
        </p:txBody>
      </p: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26D392DC-4C84-3748-9113-29774C752CC1}"/>
              </a:ext>
            </a:extLst>
          </p:cNvPr>
          <p:cNvSpPr txBox="1">
            <a:spLocks/>
          </p:cNvSpPr>
          <p:nvPr/>
        </p:nvSpPr>
        <p:spPr>
          <a:xfrm>
            <a:off x="3952729" y="4830942"/>
            <a:ext cx="756924" cy="5674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rgbClr val="2D5C8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04.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78A8CF-8F07-A043-B210-BF98E14A5A09}"/>
              </a:ext>
            </a:extLst>
          </p:cNvPr>
          <p:cNvSpPr txBox="1"/>
          <p:nvPr/>
        </p:nvSpPr>
        <p:spPr>
          <a:xfrm>
            <a:off x="4709653" y="1848053"/>
            <a:ext cx="57713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latin typeface="Raleway" panose="020B0003030101060003" pitchFamily="34" charset="0"/>
              </a:rPr>
              <a:t>Introducing the Product</a:t>
            </a:r>
          </a:p>
          <a:p>
            <a:r>
              <a:rPr lang="en-CA" sz="2400" dirty="0">
                <a:latin typeface="Raleway" panose="020B0003030101060003" pitchFamily="34" charset="0"/>
              </a:rPr>
              <a:t>Going through the order form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DC0E0A-5ADF-774C-903D-A0C0411B9DBE}"/>
              </a:ext>
            </a:extLst>
          </p:cNvPr>
          <p:cNvSpPr txBox="1"/>
          <p:nvPr/>
        </p:nvSpPr>
        <p:spPr>
          <a:xfrm>
            <a:off x="4690731" y="2928382"/>
            <a:ext cx="3717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latin typeface="Raleway" panose="020B0003030101060003" pitchFamily="34" charset="0"/>
              </a:rPr>
              <a:t>Cost / Pricing Guideline</a:t>
            </a:r>
          </a:p>
          <a:p>
            <a:endParaRPr lang="en-CA" dirty="0"/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497DA1-4CEF-3E44-89BE-A9FE70F2BF58}"/>
              </a:ext>
            </a:extLst>
          </p:cNvPr>
          <p:cNvSpPr txBox="1"/>
          <p:nvPr/>
        </p:nvSpPr>
        <p:spPr>
          <a:xfrm>
            <a:off x="4690731" y="3858466"/>
            <a:ext cx="3629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latin typeface="Raleway" panose="020B0003030101060003" pitchFamily="34" charset="0"/>
              </a:rPr>
              <a:t>Installing the Product</a:t>
            </a:r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4D9164-41A9-D34E-994C-C7143EB14A37}"/>
              </a:ext>
            </a:extLst>
          </p:cNvPr>
          <p:cNvSpPr txBox="1"/>
          <p:nvPr/>
        </p:nvSpPr>
        <p:spPr>
          <a:xfrm>
            <a:off x="4723718" y="4846298"/>
            <a:ext cx="3629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latin typeface="Raleway" panose="020B0003030101060003" pitchFamily="34" charset="0"/>
              </a:rPr>
              <a:t>Tips and Tricks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70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CDE756-8C9B-674C-AA8A-0DA6D1683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2063" y="-397769"/>
            <a:ext cx="2560336" cy="2560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4819E4-534A-7745-AAEF-6C76C0B4D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607" y="1178278"/>
            <a:ext cx="10026393" cy="5634897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8870EAA6-C700-D64F-B864-3B4AC279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136" y="217854"/>
            <a:ext cx="5298441" cy="1216855"/>
          </a:xfrm>
        </p:spPr>
        <p:txBody>
          <a:bodyPr>
            <a:normAutofit/>
          </a:bodyPr>
          <a:lstStyle/>
          <a:p>
            <a:r>
              <a:rPr lang="en-US" b="1" dirty="0">
                <a:latin typeface="Raleway" panose="020B0003030101060003" pitchFamily="34" charset="0"/>
              </a:rPr>
              <a:t>Tools of the Trade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CF64B51-A0DB-7C41-9545-188DF2499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9152" y="5286953"/>
            <a:ext cx="1473228" cy="14732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7A18238-F449-CF47-922A-57CDE8EC4882}"/>
              </a:ext>
            </a:extLst>
          </p:cNvPr>
          <p:cNvSpPr/>
          <p:nvPr/>
        </p:nvSpPr>
        <p:spPr>
          <a:xfrm>
            <a:off x="6096000" y="6122276"/>
            <a:ext cx="1471448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339CB-4183-404B-9499-3B970AEB1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474" y="5682395"/>
            <a:ext cx="1089737" cy="108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81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CDE756-8C9B-674C-AA8A-0DA6D1683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2063" y="-397769"/>
            <a:ext cx="2560336" cy="2560336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8870EAA6-C700-D64F-B864-3B4AC279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210" y="306185"/>
            <a:ext cx="6266413" cy="1216855"/>
          </a:xfrm>
        </p:spPr>
        <p:txBody>
          <a:bodyPr>
            <a:noAutofit/>
          </a:bodyPr>
          <a:lstStyle/>
          <a:p>
            <a:r>
              <a:rPr lang="en-US" b="1" dirty="0">
                <a:latin typeface="Raleway" panose="020B0003030101060003" pitchFamily="34" charset="0"/>
              </a:rPr>
              <a:t>H4800 – Pre – install Photos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CF64B51-A0DB-7C41-9545-188DF249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152" y="5286953"/>
            <a:ext cx="1473228" cy="14732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7A18238-F449-CF47-922A-57CDE8EC4882}"/>
              </a:ext>
            </a:extLst>
          </p:cNvPr>
          <p:cNvSpPr/>
          <p:nvPr/>
        </p:nvSpPr>
        <p:spPr>
          <a:xfrm>
            <a:off x="6096000" y="6122276"/>
            <a:ext cx="1471448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hair sitting in front of a window&#10;&#10;Description automatically generated">
            <a:extLst>
              <a:ext uri="{FF2B5EF4-FFF2-40B4-BE49-F238E27FC236}">
                <a16:creationId xmlns:a16="http://schemas.microsoft.com/office/drawing/2014/main" id="{44260F51-9959-B440-9444-772F9069F9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194" y="2922393"/>
            <a:ext cx="4623631" cy="3661636"/>
          </a:xfrm>
          <a:prstGeom prst="rect">
            <a:avLst/>
          </a:prstGeom>
        </p:spPr>
      </p:pic>
      <p:pic>
        <p:nvPicPr>
          <p:cNvPr id="10" name="Picture 9" descr="A picture containing chair, floor, table, sitting&#10;&#10;Description automatically generated">
            <a:extLst>
              <a:ext uri="{FF2B5EF4-FFF2-40B4-BE49-F238E27FC236}">
                <a16:creationId xmlns:a16="http://schemas.microsoft.com/office/drawing/2014/main" id="{47A96BEE-5DA6-F84D-9F0F-2D33AD8E5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8438" y="2150603"/>
            <a:ext cx="2336342" cy="3115123"/>
          </a:xfrm>
          <a:prstGeom prst="rect">
            <a:avLst/>
          </a:prstGeom>
        </p:spPr>
      </p:pic>
      <p:pic>
        <p:nvPicPr>
          <p:cNvPr id="11" name="Picture 10" descr="A close up of a window&#10;&#10;Description automatically generated">
            <a:extLst>
              <a:ext uri="{FF2B5EF4-FFF2-40B4-BE49-F238E27FC236}">
                <a16:creationId xmlns:a16="http://schemas.microsoft.com/office/drawing/2014/main" id="{68600C9E-AE5D-D242-BC5E-377F6E80E0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5918" y="2922393"/>
            <a:ext cx="1797888" cy="1626206"/>
          </a:xfrm>
          <a:prstGeom prst="rect">
            <a:avLst/>
          </a:prstGeom>
        </p:spPr>
      </p:pic>
      <p:pic>
        <p:nvPicPr>
          <p:cNvPr id="12" name="Picture 11" descr="A close up of a building&#10;&#10;Description automatically generated">
            <a:extLst>
              <a:ext uri="{FF2B5EF4-FFF2-40B4-BE49-F238E27FC236}">
                <a16:creationId xmlns:a16="http://schemas.microsoft.com/office/drawing/2014/main" id="{77524874-B393-9642-9337-3E3B055CC8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2883" y="4742445"/>
            <a:ext cx="1797888" cy="17703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DA41A9-31D1-9646-948E-9C3CE988B83B}"/>
              </a:ext>
            </a:extLst>
          </p:cNvPr>
          <p:cNvSpPr txBox="1"/>
          <p:nvPr/>
        </p:nvSpPr>
        <p:spPr>
          <a:xfrm>
            <a:off x="278194" y="2444834"/>
            <a:ext cx="269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77"/>
              </a:rPr>
              <a:t>Overall shot</a:t>
            </a:r>
            <a:r>
              <a:rPr lang="en-US" dirty="0"/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41F2CA-376A-1147-997E-9BC2539EDB99}"/>
              </a:ext>
            </a:extLst>
          </p:cNvPr>
          <p:cNvSpPr txBox="1"/>
          <p:nvPr/>
        </p:nvSpPr>
        <p:spPr>
          <a:xfrm>
            <a:off x="5289351" y="1694027"/>
            <a:ext cx="221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77"/>
              </a:rPr>
              <a:t>Corner shot low: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C8E9639-00BD-6B43-ACA2-32559D634E19}"/>
              </a:ext>
            </a:extLst>
          </p:cNvPr>
          <p:cNvCxnSpPr/>
          <p:nvPr/>
        </p:nvCxnSpPr>
        <p:spPr>
          <a:xfrm>
            <a:off x="8582883" y="1490826"/>
            <a:ext cx="1146905" cy="19381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7C9C4C8-3708-174F-994C-9DD2AFE40B40}"/>
              </a:ext>
            </a:extLst>
          </p:cNvPr>
          <p:cNvSpPr txBox="1"/>
          <p:nvPr/>
        </p:nvSpPr>
        <p:spPr>
          <a:xfrm>
            <a:off x="8277801" y="1024571"/>
            <a:ext cx="2955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77"/>
              </a:rPr>
              <a:t>Corner shot high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339CB-4183-404B-9499-3B970AEB1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411" y="6049795"/>
            <a:ext cx="1089737" cy="108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028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CDE756-8C9B-674C-AA8A-0DA6D1683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2063" y="-397769"/>
            <a:ext cx="2560336" cy="2560336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8870EAA6-C700-D64F-B864-3B4AC279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153" y="273971"/>
            <a:ext cx="5841462" cy="1216855"/>
          </a:xfrm>
        </p:spPr>
        <p:txBody>
          <a:bodyPr>
            <a:noAutofit/>
          </a:bodyPr>
          <a:lstStyle/>
          <a:p>
            <a:r>
              <a:rPr lang="en-US" b="1" dirty="0">
                <a:latin typeface="Raleway" panose="020B0003030101060003" pitchFamily="34" charset="0"/>
              </a:rPr>
              <a:t>H4800 – Order of Standard  Install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CF64B51-A0DB-7C41-9545-188DF249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152" y="5286953"/>
            <a:ext cx="1473228" cy="14732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7A18238-F449-CF47-922A-57CDE8EC4882}"/>
              </a:ext>
            </a:extLst>
          </p:cNvPr>
          <p:cNvSpPr/>
          <p:nvPr/>
        </p:nvSpPr>
        <p:spPr>
          <a:xfrm>
            <a:off x="6096000" y="6122276"/>
            <a:ext cx="1471448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339CB-4183-404B-9499-3B970AEB1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411" y="6049795"/>
            <a:ext cx="1089737" cy="108973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8F9C44E-7C8D-4646-8F41-DDCFFEFAC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620" y="3169776"/>
            <a:ext cx="3213832" cy="240962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B5BE9CF-1D7A-584B-B950-EB9A0F35D54D}"/>
              </a:ext>
            </a:extLst>
          </p:cNvPr>
          <p:cNvSpPr txBox="1"/>
          <p:nvPr/>
        </p:nvSpPr>
        <p:spPr>
          <a:xfrm>
            <a:off x="119620" y="2354724"/>
            <a:ext cx="2414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latin typeface="Lato" panose="020F0502020204030203" pitchFamily="34" charset="77"/>
              </a:rPr>
              <a:t>Step 1</a:t>
            </a:r>
            <a:r>
              <a:rPr lang="en-CA" dirty="0">
                <a:latin typeface="Lato" panose="020F0502020204030203" pitchFamily="34" charset="77"/>
              </a:rPr>
              <a:t>: Mount back of cassette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FBCE28-3AD9-2243-B0D9-AB1A1D5D36D7}"/>
              </a:ext>
            </a:extLst>
          </p:cNvPr>
          <p:cNvSpPr txBox="1"/>
          <p:nvPr/>
        </p:nvSpPr>
        <p:spPr>
          <a:xfrm>
            <a:off x="6388244" y="951082"/>
            <a:ext cx="2219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latin typeface="Lato" panose="020F0502020204030203" pitchFamily="34" charset="77"/>
              </a:rPr>
              <a:t>Step 2</a:t>
            </a:r>
            <a:r>
              <a:rPr lang="en-CA" dirty="0">
                <a:latin typeface="Lato" panose="020F0502020204030203" pitchFamily="34" charset="77"/>
              </a:rPr>
              <a:t>: Drop in roller tube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8B204DB-C2A7-254B-9EDC-214584D1A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4340" y="977103"/>
            <a:ext cx="3264339" cy="244825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F376565-DF37-F440-9AB9-446511F2B570}"/>
              </a:ext>
            </a:extLst>
          </p:cNvPr>
          <p:cNvSpPr txBox="1"/>
          <p:nvPr/>
        </p:nvSpPr>
        <p:spPr>
          <a:xfrm>
            <a:off x="3876413" y="3655496"/>
            <a:ext cx="2414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latin typeface="Lato" panose="020F0502020204030203" pitchFamily="34" charset="77"/>
              </a:rPr>
              <a:t>Step 3</a:t>
            </a:r>
            <a:r>
              <a:rPr lang="en-CA" dirty="0">
                <a:latin typeface="Lato" panose="020F0502020204030203" pitchFamily="34" charset="77"/>
              </a:rPr>
              <a:t>: Center &amp; attach screen to roller tube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09B64FA-C93D-604B-8A16-989A83C93C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0807" y="3655496"/>
            <a:ext cx="3001897" cy="225142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FB3F8A1-FE2F-C842-8506-6B67C2E63C67}"/>
              </a:ext>
            </a:extLst>
          </p:cNvPr>
          <p:cNvSpPr txBox="1"/>
          <p:nvPr/>
        </p:nvSpPr>
        <p:spPr>
          <a:xfrm>
            <a:off x="99102" y="5916846"/>
            <a:ext cx="6644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Lato" panose="020F0502020204030203" pitchFamily="34" charset="77"/>
              </a:rPr>
              <a:t>Detailed install instructions are found in H4800 Module 2 on the Mirage web store.</a:t>
            </a:r>
          </a:p>
        </p:txBody>
      </p:sp>
    </p:spTree>
    <p:extLst>
      <p:ext uri="{BB962C8B-B14F-4D97-AF65-F5344CB8AC3E}">
        <p14:creationId xmlns:p14="http://schemas.microsoft.com/office/powerpoint/2010/main" val="2619785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CDE756-8C9B-674C-AA8A-0DA6D1683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2063" y="-397769"/>
            <a:ext cx="2560336" cy="2560336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8870EAA6-C700-D64F-B864-3B4AC279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458" y="288074"/>
            <a:ext cx="5841462" cy="1216855"/>
          </a:xfrm>
        </p:spPr>
        <p:txBody>
          <a:bodyPr>
            <a:noAutofit/>
          </a:bodyPr>
          <a:lstStyle/>
          <a:p>
            <a:r>
              <a:rPr lang="en-US" b="1" dirty="0">
                <a:latin typeface="Raleway" panose="020B0003030101060003" pitchFamily="34" charset="0"/>
              </a:rPr>
              <a:t>H4800 – Order of Standard Install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CF64B51-A0DB-7C41-9545-188DF249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152" y="5286953"/>
            <a:ext cx="1473228" cy="14732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7A18238-F449-CF47-922A-57CDE8EC4882}"/>
              </a:ext>
            </a:extLst>
          </p:cNvPr>
          <p:cNvSpPr/>
          <p:nvPr/>
        </p:nvSpPr>
        <p:spPr>
          <a:xfrm>
            <a:off x="6096000" y="6122276"/>
            <a:ext cx="1471448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339CB-4183-404B-9499-3B970AEB1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411" y="6049795"/>
            <a:ext cx="1089737" cy="10897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91B0BE-2BB8-CA4D-AD8D-6EF7933D6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510" y="3333339"/>
            <a:ext cx="3296771" cy="247474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9430BD4-3D78-C944-9D12-723EB74AD257}"/>
              </a:ext>
            </a:extLst>
          </p:cNvPr>
          <p:cNvSpPr txBox="1"/>
          <p:nvPr/>
        </p:nvSpPr>
        <p:spPr>
          <a:xfrm>
            <a:off x="417922" y="2782669"/>
            <a:ext cx="2414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Step 4</a:t>
            </a:r>
            <a:r>
              <a:rPr lang="en-CA" dirty="0"/>
              <a:t>: Test fit front of cassette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9AD92D0-7D1C-4C4D-8990-007CC0AB6C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2129" y="858598"/>
            <a:ext cx="3534613" cy="264850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8EBFDC7-BD5E-1547-BEFA-8585D7B65C9D}"/>
              </a:ext>
            </a:extLst>
          </p:cNvPr>
          <p:cNvSpPr txBox="1"/>
          <p:nvPr/>
        </p:nvSpPr>
        <p:spPr>
          <a:xfrm>
            <a:off x="6989369" y="212267"/>
            <a:ext cx="2414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Step 5</a:t>
            </a:r>
            <a:r>
              <a:rPr lang="en-CA" dirty="0"/>
              <a:t>: Mount side tracks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A33B730-77A7-9949-AFEA-470F330903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6719" y="3725290"/>
            <a:ext cx="3156677" cy="247474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1DF2BA1-F22F-8D4A-875C-A8B33EA9F83A}"/>
              </a:ext>
            </a:extLst>
          </p:cNvPr>
          <p:cNvSpPr txBox="1"/>
          <p:nvPr/>
        </p:nvSpPr>
        <p:spPr>
          <a:xfrm>
            <a:off x="5343966" y="3690777"/>
            <a:ext cx="226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Step 6</a:t>
            </a:r>
            <a:r>
              <a:rPr lang="en-CA" dirty="0"/>
              <a:t>: Set remote limits</a:t>
            </a:r>
          </a:p>
        </p:txBody>
      </p:sp>
    </p:spTree>
    <p:extLst>
      <p:ext uri="{BB962C8B-B14F-4D97-AF65-F5344CB8AC3E}">
        <p14:creationId xmlns:p14="http://schemas.microsoft.com/office/powerpoint/2010/main" val="2551177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CDE756-8C9B-674C-AA8A-0DA6D1683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2063" y="-397769"/>
            <a:ext cx="2560336" cy="2560336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CF64B51-A0DB-7C41-9545-188DF249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152" y="5286953"/>
            <a:ext cx="1473228" cy="14732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7A18238-F449-CF47-922A-57CDE8EC4882}"/>
              </a:ext>
            </a:extLst>
          </p:cNvPr>
          <p:cNvSpPr/>
          <p:nvPr/>
        </p:nvSpPr>
        <p:spPr>
          <a:xfrm>
            <a:off x="6096000" y="6122276"/>
            <a:ext cx="1471448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339CB-4183-404B-9499-3B970AEB1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411" y="6049795"/>
            <a:ext cx="1089737" cy="108973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484B7F4-BA9F-8246-A60E-5909F7DD5217}"/>
              </a:ext>
            </a:extLst>
          </p:cNvPr>
          <p:cNvSpPr txBox="1"/>
          <p:nvPr/>
        </p:nvSpPr>
        <p:spPr>
          <a:xfrm>
            <a:off x="1612263" y="250491"/>
            <a:ext cx="6947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b="1" dirty="0">
                <a:latin typeface="Raleway" panose="020B0003030101060003" pitchFamily="34" charset="0"/>
              </a:rPr>
              <a:t>Tips and Tricks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7173DB-0BAE-FC41-9A45-870878505F71}"/>
              </a:ext>
            </a:extLst>
          </p:cNvPr>
          <p:cNvSpPr txBox="1"/>
          <p:nvPr/>
        </p:nvSpPr>
        <p:spPr>
          <a:xfrm flipH="1">
            <a:off x="2248273" y="1348800"/>
            <a:ext cx="897387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A level cassette is key – future problems occur otherwise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Plan/know power source location before ordering – manage customer 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Piece of mesh to correct unbalanced weight bar (this is called shimming)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Center mounting under header – hood access a 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Pigtail the 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Antenna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Cord 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Single power for each unit – for programming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Be aware of weight bar clearance – width and height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Order L-brackets to rounded up foot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Open your box before you go to 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Bring two ladders – adequate height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latin typeface="Lato" panose="020F0502020204030203" pitchFamily="34" charset="77"/>
              </a:rPr>
              <a:t>Cut side tracks from bottom end</a:t>
            </a:r>
          </a:p>
          <a:p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2736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tanding outside a house&#10;&#10;Description automatically generated with low confidence">
            <a:extLst>
              <a:ext uri="{FF2B5EF4-FFF2-40B4-BE49-F238E27FC236}">
                <a16:creationId xmlns:a16="http://schemas.microsoft.com/office/drawing/2014/main" id="{7EA6167F-092D-C44A-8039-DD1D184DD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92" y="1099599"/>
            <a:ext cx="8444836" cy="5629891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8870EAA6-C700-D64F-B864-3B4AC279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990" y="128510"/>
            <a:ext cx="5298441" cy="1216855"/>
          </a:xfrm>
        </p:spPr>
        <p:txBody>
          <a:bodyPr>
            <a:normAutofit/>
          </a:bodyPr>
          <a:lstStyle/>
          <a:p>
            <a:r>
              <a:rPr lang="en-US" b="1" dirty="0">
                <a:latin typeface="Raleway" panose="020B0003030101060003" pitchFamily="34" charset="0"/>
              </a:rPr>
              <a:t>Questions??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CF64B51-A0DB-7C41-9545-188DF249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152" y="5286953"/>
            <a:ext cx="1473228" cy="14732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7A18238-F449-CF47-922A-57CDE8EC4882}"/>
              </a:ext>
            </a:extLst>
          </p:cNvPr>
          <p:cNvSpPr/>
          <p:nvPr/>
        </p:nvSpPr>
        <p:spPr>
          <a:xfrm>
            <a:off x="6096000" y="6122276"/>
            <a:ext cx="1471448" cy="1471448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339CB-4183-404B-9499-3B970AEB16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649" y="5951340"/>
            <a:ext cx="1089737" cy="1089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CDE756-8C9B-674C-AA8A-0DA6D1683C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2063" y="-397769"/>
            <a:ext cx="2560336" cy="256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88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wimming pool outside of a house&#10;&#10;Description automatically generated with low confidence">
            <a:extLst>
              <a:ext uri="{FF2B5EF4-FFF2-40B4-BE49-F238E27FC236}">
                <a16:creationId xmlns:a16="http://schemas.microsoft.com/office/drawing/2014/main" id="{AFB3EBC4-8AD7-284C-A1E5-82E1CBC71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279" y="0"/>
            <a:ext cx="9921441" cy="68580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FD76BAA-0FF3-7248-9285-9868A9D8E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97126" y="-496447"/>
            <a:ext cx="2560336" cy="2560336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87254AD-F97C-D445-80D6-82C13AB469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3841" y="5286953"/>
            <a:ext cx="1473228" cy="14732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965F4D-7924-C144-A3EE-E4488D70C4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7991" y="983275"/>
            <a:ext cx="1846701" cy="184670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1ADE7EE-33B5-0D44-948F-539B81525B4A}"/>
              </a:ext>
            </a:extLst>
          </p:cNvPr>
          <p:cNvSpPr/>
          <p:nvPr/>
        </p:nvSpPr>
        <p:spPr>
          <a:xfrm>
            <a:off x="1272377" y="4678132"/>
            <a:ext cx="4102217" cy="2159574"/>
          </a:xfrm>
          <a:prstGeom prst="rect">
            <a:avLst/>
          </a:prstGeom>
          <a:solidFill>
            <a:srgbClr val="FFFFFF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2BE144-B438-D94C-B9F4-2C2618824C81}"/>
              </a:ext>
            </a:extLst>
          </p:cNvPr>
          <p:cNvSpPr txBox="1"/>
          <p:nvPr/>
        </p:nvSpPr>
        <p:spPr>
          <a:xfrm>
            <a:off x="1383587" y="4778148"/>
            <a:ext cx="4102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b="1" dirty="0">
                <a:latin typeface="Raleway" panose="020B0003030101060003" pitchFamily="34" charset="0"/>
              </a:rPr>
              <a:t>Product Basics</a:t>
            </a:r>
          </a:p>
        </p:txBody>
      </p:sp>
    </p:spTree>
    <p:extLst>
      <p:ext uri="{BB962C8B-B14F-4D97-AF65-F5344CB8AC3E}">
        <p14:creationId xmlns:p14="http://schemas.microsoft.com/office/powerpoint/2010/main" val="129792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7BD2CC2-8E4B-E44F-BAF8-C27A9D427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841" y="5286953"/>
            <a:ext cx="1473228" cy="14732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09FD57-29B1-4C41-B972-434A0ED15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31088" y="-59853"/>
            <a:ext cx="2560336" cy="2560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23D162A-58B8-794F-8E93-6230361CD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1654" y="1220315"/>
            <a:ext cx="1846701" cy="184670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0BB5DE2-725D-2A44-B0E1-3D638E745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285" y="49496"/>
            <a:ext cx="10515600" cy="980587"/>
          </a:xfrm>
        </p:spPr>
        <p:txBody>
          <a:bodyPr/>
          <a:lstStyle/>
          <a:p>
            <a:r>
              <a:rPr lang="en-US" b="1" dirty="0">
                <a:latin typeface="Raleway" panose="020B0003030101060003" pitchFamily="34" charset="0"/>
              </a:rPr>
              <a:t> The H4800 Order Form - Colors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A0EDDA1-D08B-D14E-82E7-F2F1E3B77865}"/>
              </a:ext>
            </a:extLst>
          </p:cNvPr>
          <p:cNvCxnSpPr>
            <a:cxnSpLocks/>
          </p:cNvCxnSpPr>
          <p:nvPr/>
        </p:nvCxnSpPr>
        <p:spPr>
          <a:xfrm>
            <a:off x="530578" y="2870603"/>
            <a:ext cx="2133600" cy="1172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6A9722C-430D-3045-B53E-55E57362D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597" y="1139432"/>
            <a:ext cx="7123708" cy="551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69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48A3ACE-F1CF-E34A-B812-386B23F33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841" y="5286953"/>
            <a:ext cx="1473228" cy="14732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F45836-3730-2E4B-9FD3-8356D3666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3423" y="-511818"/>
            <a:ext cx="2560336" cy="2560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E82E82-2A2B-C348-BEE6-E8F3E10AF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1530" y="1642119"/>
            <a:ext cx="1846701" cy="184670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6005647-1B1F-3C43-8D60-1335698F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706" y="20138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Raleway" panose="020B0003030101060003" pitchFamily="34" charset="0"/>
              </a:rPr>
              <a:t>H4800 Colors</a:t>
            </a:r>
          </a:p>
        </p:txBody>
      </p:sp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0893CF2-8BF8-E54A-AC20-CFD69915B7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4234" y="1729705"/>
            <a:ext cx="2007046" cy="1040015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medium confidence">
            <a:extLst>
              <a:ext uri="{FF2B5EF4-FFF2-40B4-BE49-F238E27FC236}">
                <a16:creationId xmlns:a16="http://schemas.microsoft.com/office/drawing/2014/main" id="{6103B2B3-BE0D-4440-BEA6-4EE38E953F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8310" y="1729704"/>
            <a:ext cx="2007046" cy="1040015"/>
          </a:xfrm>
          <a:prstGeom prst="rect">
            <a:avLst/>
          </a:prstGeom>
        </p:spPr>
      </p:pic>
      <p:pic>
        <p:nvPicPr>
          <p:cNvPr id="17" name="Picture 16" descr="Shape&#10;&#10;Description automatically generated">
            <a:extLst>
              <a:ext uri="{FF2B5EF4-FFF2-40B4-BE49-F238E27FC236}">
                <a16:creationId xmlns:a16="http://schemas.microsoft.com/office/drawing/2014/main" id="{46C85BE3-B86F-7941-A1CE-DACC78B741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61283" y="1729705"/>
            <a:ext cx="2007045" cy="1040014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medium confidence">
            <a:extLst>
              <a:ext uri="{FF2B5EF4-FFF2-40B4-BE49-F238E27FC236}">
                <a16:creationId xmlns:a16="http://schemas.microsoft.com/office/drawing/2014/main" id="{437092DC-11A5-984D-B2DF-CA8017F1D5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4234" y="3352879"/>
            <a:ext cx="2007048" cy="10400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560F49-3BDA-F246-9F35-2F5E0042F490}"/>
              </a:ext>
            </a:extLst>
          </p:cNvPr>
          <p:cNvSpPr txBox="1"/>
          <p:nvPr/>
        </p:nvSpPr>
        <p:spPr>
          <a:xfrm>
            <a:off x="1991757" y="2835116"/>
            <a:ext cx="17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" panose="020F0502020204030203" pitchFamily="34" charset="77"/>
              </a:rPr>
              <a:t>Textured</a:t>
            </a:r>
            <a:r>
              <a:rPr lang="en-US" dirty="0"/>
              <a:t> Black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BC8CF8-6980-1E4C-95A5-5371574B381F}"/>
              </a:ext>
            </a:extLst>
          </p:cNvPr>
          <p:cNvSpPr txBox="1"/>
          <p:nvPr/>
        </p:nvSpPr>
        <p:spPr>
          <a:xfrm>
            <a:off x="4813756" y="2810807"/>
            <a:ext cx="17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" panose="020F0502020204030203" pitchFamily="34" charset="77"/>
              </a:rPr>
              <a:t>Bronze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D0C147-8D06-4B45-9721-B917074C0F1D}"/>
              </a:ext>
            </a:extLst>
          </p:cNvPr>
          <p:cNvSpPr txBox="1"/>
          <p:nvPr/>
        </p:nvSpPr>
        <p:spPr>
          <a:xfrm>
            <a:off x="7850366" y="2801628"/>
            <a:ext cx="17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" panose="020F0502020204030203" pitchFamily="34" charset="77"/>
              </a:rPr>
              <a:t>Champagne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479136-131E-DF42-8F3F-3679220122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05292" y="3324302"/>
            <a:ext cx="2373081" cy="104001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AF73BE4-CE6B-1544-9841-9A4C77CB14C8}"/>
              </a:ext>
            </a:extLst>
          </p:cNvPr>
          <p:cNvSpPr txBox="1"/>
          <p:nvPr/>
        </p:nvSpPr>
        <p:spPr>
          <a:xfrm>
            <a:off x="4759750" y="4530774"/>
            <a:ext cx="17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" panose="020F0502020204030203" pitchFamily="34" charset="77"/>
              </a:rPr>
              <a:t>Textured</a:t>
            </a:r>
            <a:r>
              <a:rPr lang="en-US" dirty="0"/>
              <a:t> White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FC6EA07-D6F9-874B-A957-2EF0CC1E5A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78264" y="3324301"/>
            <a:ext cx="2373081" cy="104001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9D90527-2478-0A4E-BC47-FD52EB5397D7}"/>
              </a:ext>
            </a:extLst>
          </p:cNvPr>
          <p:cNvSpPr txBox="1"/>
          <p:nvPr/>
        </p:nvSpPr>
        <p:spPr>
          <a:xfrm>
            <a:off x="7850366" y="4523130"/>
            <a:ext cx="17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" panose="020F0502020204030203" pitchFamily="34" charset="77"/>
              </a:rPr>
              <a:t>White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3BCE87-CC38-7046-9866-9433143962A7}"/>
              </a:ext>
            </a:extLst>
          </p:cNvPr>
          <p:cNvSpPr txBox="1"/>
          <p:nvPr/>
        </p:nvSpPr>
        <p:spPr>
          <a:xfrm>
            <a:off x="1991757" y="4478282"/>
            <a:ext cx="17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" panose="020F0502020204030203" pitchFamily="34" charset="77"/>
              </a:rPr>
              <a:t>Tan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C93E2C-64FA-8047-8923-E60EA43C9C44}"/>
              </a:ext>
            </a:extLst>
          </p:cNvPr>
          <p:cNvSpPr/>
          <p:nvPr/>
        </p:nvSpPr>
        <p:spPr>
          <a:xfrm>
            <a:off x="4505292" y="5182532"/>
            <a:ext cx="2373081" cy="11103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A26A64-779D-DD46-B2DA-394A76F03348}"/>
              </a:ext>
            </a:extLst>
          </p:cNvPr>
          <p:cNvSpPr txBox="1"/>
          <p:nvPr/>
        </p:nvSpPr>
        <p:spPr>
          <a:xfrm>
            <a:off x="4817704" y="6366713"/>
            <a:ext cx="17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" panose="020F0502020204030203" pitchFamily="34" charset="77"/>
              </a:rPr>
              <a:t>Textured Grey</a:t>
            </a:r>
          </a:p>
        </p:txBody>
      </p:sp>
    </p:spTree>
    <p:extLst>
      <p:ext uri="{BB962C8B-B14F-4D97-AF65-F5344CB8AC3E}">
        <p14:creationId xmlns:p14="http://schemas.microsoft.com/office/powerpoint/2010/main" val="150559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D4071F1-4A6E-C142-8958-FB4AC0CF2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841" y="5286953"/>
            <a:ext cx="1473228" cy="147322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D35CE4B-F770-D94D-9F63-FAFE6F90D86B}"/>
              </a:ext>
            </a:extLst>
          </p:cNvPr>
          <p:cNvSpPr/>
          <p:nvPr/>
        </p:nvSpPr>
        <p:spPr>
          <a:xfrm>
            <a:off x="10556665" y="-421967"/>
            <a:ext cx="1956851" cy="1956851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938B9A-EFD5-0943-8C84-55ED5296F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" y="5745112"/>
            <a:ext cx="1089737" cy="108973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5CF3295-5B23-5448-80DB-954E3A2B68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563" y="158173"/>
            <a:ext cx="10515600" cy="1325563"/>
          </a:xfrm>
        </p:spPr>
        <p:txBody>
          <a:bodyPr/>
          <a:lstStyle/>
          <a:p>
            <a:r>
              <a:rPr lang="en-US" b="1" dirty="0">
                <a:latin typeface="Raleway" panose="020B0003030101060003" pitchFamily="34" charset="0"/>
              </a:rPr>
              <a:t>The H4800 Order Form - Sizing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B883FC5-CF10-CD48-907D-A861A92F2A4F}"/>
              </a:ext>
            </a:extLst>
          </p:cNvPr>
          <p:cNvCxnSpPr/>
          <p:nvPr/>
        </p:nvCxnSpPr>
        <p:spPr>
          <a:xfrm>
            <a:off x="545097" y="1843088"/>
            <a:ext cx="1661365" cy="88582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25F911C-D662-A84E-9BF3-11DF409458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9121" y="1483736"/>
            <a:ext cx="6702367" cy="519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3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E91A1B5-B3EC-C34B-BF80-1B55827D4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7736" y="-734711"/>
            <a:ext cx="2560336" cy="256033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A689074-FE4A-DA48-8A8A-9AA6999B5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297" y="2741401"/>
            <a:ext cx="1423932" cy="1423932"/>
          </a:xfrm>
          <a:prstGeom prst="rect">
            <a:avLst/>
          </a:prstGeom>
        </p:spPr>
      </p:pic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044F7027-0634-3E40-A5C3-742A9260F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9444" y="5371375"/>
            <a:ext cx="1473228" cy="1473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7D81FD2-23E0-A94F-A20E-FD574CE4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28882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Raleway" panose="020B0003030101060003" pitchFamily="34" charset="0"/>
              </a:rPr>
              <a:t>H4800 Sizing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1ACECD-0A06-734A-A88C-E89235122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/>
            <a:r>
              <a:rPr lang="en-CA" dirty="0">
                <a:latin typeface="Lato" panose="020F0502020204030203" pitchFamily="34" charset="77"/>
              </a:rPr>
              <a:t>Maximum Width = 22 feet (deflection beyond 16 feet, consider using cradle and large metal end caps)</a:t>
            </a:r>
          </a:p>
          <a:p>
            <a:pPr marL="285750" indent="-285750"/>
            <a:r>
              <a:rPr lang="en-CA" dirty="0" err="1">
                <a:latin typeface="Lato" panose="020F0502020204030203" pitchFamily="34" charset="77"/>
              </a:rPr>
              <a:t>Somfy</a:t>
            </a:r>
            <a:r>
              <a:rPr lang="en-CA" dirty="0">
                <a:latin typeface="Lato" panose="020F0502020204030203" pitchFamily="34" charset="77"/>
              </a:rPr>
              <a:t> motors:</a:t>
            </a:r>
          </a:p>
          <a:p>
            <a:pPr marL="742950" lvl="1" indent="-285750"/>
            <a:r>
              <a:rPr lang="en-CA" sz="2800" dirty="0">
                <a:latin typeface="Lato" panose="020F0502020204030203" pitchFamily="34" charset="77"/>
              </a:rPr>
              <a:t>Maestra – up to 16 feet</a:t>
            </a:r>
          </a:p>
          <a:p>
            <a:pPr marL="742950" lvl="1" indent="-285750"/>
            <a:r>
              <a:rPr lang="en-CA" sz="2800" dirty="0">
                <a:latin typeface="Lato" panose="020F0502020204030203" pitchFamily="34" charset="77"/>
              </a:rPr>
              <a:t>Altus – 16 to 22 feet</a:t>
            </a:r>
          </a:p>
          <a:p>
            <a:pPr marL="285750" indent="-285750"/>
            <a:r>
              <a:rPr lang="en-CA" dirty="0">
                <a:latin typeface="Lato" panose="020F0502020204030203" pitchFamily="34" charset="77"/>
              </a:rPr>
              <a:t>Motor placement – to closest power source. (determine by facing the front of the housing)</a:t>
            </a:r>
          </a:p>
          <a:p>
            <a:pPr marL="285750" indent="-285750"/>
            <a:r>
              <a:rPr lang="en-CA" dirty="0">
                <a:latin typeface="Lato" panose="020F0502020204030203" pitchFamily="34" charset="77"/>
              </a:rPr>
              <a:t>Power – Plug in or hard wire (plug supplied).</a:t>
            </a:r>
          </a:p>
          <a:p>
            <a:pPr marL="285750" indent="-285750"/>
            <a:r>
              <a:rPr lang="en-CA" dirty="0">
                <a:latin typeface="Lato" panose="020F0502020204030203" pitchFamily="34" charset="77"/>
              </a:rPr>
              <a:t>Electrical – 110Volts, draw of max. 3amps.</a:t>
            </a:r>
          </a:p>
          <a:p>
            <a:pPr marL="285750" indent="-285750"/>
            <a:r>
              <a:rPr lang="en-CA" dirty="0">
                <a:latin typeface="Lato" panose="020F0502020204030203" pitchFamily="34" charset="77"/>
              </a:rPr>
              <a:t>1” or 2” pile – 2” used if unlevel bottom surface.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2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98AFB3-FD8A-6E41-89B8-3C289F7AF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914" y="1099115"/>
            <a:ext cx="7154521" cy="55437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91A1B5-B3EC-C34B-BF80-1B55827D4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37736" y="-734711"/>
            <a:ext cx="2560336" cy="256033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A689074-FE4A-DA48-8A8A-9AA6999B5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5297" y="2741401"/>
            <a:ext cx="1423932" cy="1423932"/>
          </a:xfrm>
          <a:prstGeom prst="rect">
            <a:avLst/>
          </a:prstGeom>
        </p:spPr>
      </p:pic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044F7027-0634-3E40-A5C3-742A9260FA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09444" y="5371375"/>
            <a:ext cx="1473228" cy="1473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7D81FD2-23E0-A94F-A20E-FD574CE4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67"/>
            <a:ext cx="10515600" cy="1325563"/>
          </a:xfrm>
        </p:spPr>
        <p:txBody>
          <a:bodyPr/>
          <a:lstStyle/>
          <a:p>
            <a:r>
              <a:rPr lang="en-US" b="1" dirty="0">
                <a:latin typeface="Raleway" panose="020B0003030101060003" pitchFamily="34" charset="0"/>
              </a:rPr>
              <a:t>H4800 Order Form – Mounting Types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A821CBC-ADE9-6C4F-8E80-FD3BD3546FF7}"/>
              </a:ext>
            </a:extLst>
          </p:cNvPr>
          <p:cNvSpPr/>
          <p:nvPr/>
        </p:nvSpPr>
        <p:spPr>
          <a:xfrm>
            <a:off x="3502960" y="3453367"/>
            <a:ext cx="3514724" cy="2550401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5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7AF9584-4C8E-F64C-B68A-2CE685787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9246" y="-58615"/>
            <a:ext cx="2378067" cy="2378067"/>
          </a:xfrm>
          <a:prstGeom prst="rect">
            <a:avLst/>
          </a:prstGeom>
        </p:spPr>
      </p:pic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9A74461-4309-8A47-B31A-59EE0AA71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3841" y="5286953"/>
            <a:ext cx="1473228" cy="1473228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A8D14CA4-458F-ED4F-8002-74C4DF71B1BF}"/>
              </a:ext>
            </a:extLst>
          </p:cNvPr>
          <p:cNvSpPr/>
          <p:nvPr/>
        </p:nvSpPr>
        <p:spPr>
          <a:xfrm>
            <a:off x="182120" y="5286953"/>
            <a:ext cx="1846701" cy="1846701"/>
          </a:xfrm>
          <a:prstGeom prst="ellipse">
            <a:avLst/>
          </a:prstGeom>
          <a:solidFill>
            <a:srgbClr val="1535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65FE0-9CA5-8241-9F33-595A4389B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462" y="2029280"/>
            <a:ext cx="8934451" cy="4351338"/>
          </a:xfrm>
        </p:spPr>
        <p:txBody>
          <a:bodyPr/>
          <a:lstStyle/>
          <a:p>
            <a:pPr marL="285750" indent="-285750"/>
            <a:r>
              <a:rPr lang="en-CA" dirty="0">
                <a:latin typeface="Lato" panose="020F0502020204030203" pitchFamily="34" charset="77"/>
              </a:rPr>
              <a:t>Surface</a:t>
            </a:r>
          </a:p>
          <a:p>
            <a:pPr marL="285750" indent="-285750"/>
            <a:r>
              <a:rPr lang="en-CA" dirty="0">
                <a:latin typeface="Lato" panose="020F0502020204030203" pitchFamily="34" charset="77"/>
              </a:rPr>
              <a:t>In-Jamb – need L/angle brackets</a:t>
            </a:r>
          </a:p>
          <a:p>
            <a:pPr marL="285750" indent="-285750"/>
            <a:r>
              <a:rPr lang="en-CA" dirty="0">
                <a:latin typeface="Lato" panose="020F0502020204030203" pitchFamily="34" charset="77"/>
              </a:rPr>
              <a:t>Recessed – need u-channel</a:t>
            </a:r>
          </a:p>
          <a:p>
            <a:pPr marL="285750" indent="-285750"/>
            <a:r>
              <a:rPr lang="en-CA" dirty="0">
                <a:latin typeface="Lato" panose="020F0502020204030203" pitchFamily="34" charset="77"/>
              </a:rPr>
              <a:t>Make your own allowances - we build what you order.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ABAE89-DD91-A146-8B0E-5C31E6478E33}"/>
              </a:ext>
            </a:extLst>
          </p:cNvPr>
          <p:cNvSpPr txBox="1"/>
          <p:nvPr/>
        </p:nvSpPr>
        <p:spPr>
          <a:xfrm>
            <a:off x="1379329" y="352914"/>
            <a:ext cx="90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400" b="1" dirty="0">
                <a:latin typeface="Raleway" panose="020B0003030101060003" pitchFamily="34" charset="0"/>
                <a:cs typeface="Arial" charset="0"/>
              </a:rPr>
              <a:t>H4800 Mounting Types </a:t>
            </a:r>
            <a:endParaRPr lang="en-US" sz="5400" b="1" dirty="0">
              <a:latin typeface="Raleway" panose="020B00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8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471</Words>
  <Application>Microsoft Macintosh PowerPoint</Application>
  <PresentationFormat>Widescreen</PresentationFormat>
  <Paragraphs>94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Lato</vt:lpstr>
      <vt:lpstr>Raleway</vt:lpstr>
      <vt:lpstr>Office Theme</vt:lpstr>
      <vt:lpstr>PowerPoint Presentation</vt:lpstr>
      <vt:lpstr>PowerPoint Presentation</vt:lpstr>
      <vt:lpstr>PowerPoint Presentation</vt:lpstr>
      <vt:lpstr> The H4800 Order Form - Colors</vt:lpstr>
      <vt:lpstr>H4800 Colors</vt:lpstr>
      <vt:lpstr>The H4800 Order Form - Sizing  </vt:lpstr>
      <vt:lpstr>H4800 Sizing</vt:lpstr>
      <vt:lpstr>H4800 Order Form – Mounting Types</vt:lpstr>
      <vt:lpstr>PowerPoint Presentation</vt:lpstr>
      <vt:lpstr>PowerPoint Presentation</vt:lpstr>
      <vt:lpstr>H4800 Order Form – Remotes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Tools of the Trade</vt:lpstr>
      <vt:lpstr>H4800 – Pre – install Photos</vt:lpstr>
      <vt:lpstr>H4800 – Order of Standard  Install</vt:lpstr>
      <vt:lpstr>H4800 – Order of Standard Install</vt:lpstr>
      <vt:lpstr>PowerPoint Presentation</vt:lpstr>
      <vt:lpstr>Questions??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Chiara Cassino</dc:creator>
  <cp:lastModifiedBy>Chiara Cassino</cp:lastModifiedBy>
  <cp:revision>14</cp:revision>
  <dcterms:created xsi:type="dcterms:W3CDTF">2022-03-10T22:30:28Z</dcterms:created>
  <dcterms:modified xsi:type="dcterms:W3CDTF">2023-01-05T19:36:59Z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876478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S9.1.4</vt:lpwstr>
  </property>
</Properties>
</file>